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87" r:id="rId4"/>
    <p:sldId id="259" r:id="rId5"/>
    <p:sldId id="285" r:id="rId6"/>
    <p:sldId id="286" r:id="rId7"/>
    <p:sldId id="272" r:id="rId8"/>
    <p:sldId id="288" r:id="rId9"/>
    <p:sldId id="261" r:id="rId10"/>
    <p:sldId id="276" r:id="rId11"/>
    <p:sldId id="290" r:id="rId12"/>
    <p:sldId id="289" r:id="rId13"/>
    <p:sldId id="274" r:id="rId14"/>
    <p:sldId id="260" r:id="rId15"/>
    <p:sldId id="293" r:id="rId16"/>
    <p:sldId id="291" r:id="rId17"/>
    <p:sldId id="262" r:id="rId18"/>
    <p:sldId id="263" r:id="rId19"/>
    <p:sldId id="292" r:id="rId20"/>
    <p:sldId id="266" r:id="rId21"/>
    <p:sldId id="267" r:id="rId22"/>
    <p:sldId id="268" r:id="rId23"/>
    <p:sldId id="269" r:id="rId24"/>
    <p:sldId id="265" r:id="rId25"/>
    <p:sldId id="270"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D641691-7126-45DD-BC7C-A3AA0EDE46B5}">
          <p14:sldIdLst>
            <p14:sldId id="257"/>
            <p14:sldId id="258"/>
            <p14:sldId id="287"/>
            <p14:sldId id="259"/>
            <p14:sldId id="285"/>
            <p14:sldId id="286"/>
            <p14:sldId id="272"/>
            <p14:sldId id="288"/>
            <p14:sldId id="261"/>
            <p14:sldId id="276"/>
            <p14:sldId id="290"/>
            <p14:sldId id="289"/>
            <p14:sldId id="274"/>
            <p14:sldId id="260"/>
            <p14:sldId id="293"/>
            <p14:sldId id="291"/>
            <p14:sldId id="262"/>
            <p14:sldId id="263"/>
            <p14:sldId id="292"/>
            <p14:sldId id="266"/>
            <p14:sldId id="267"/>
            <p14:sldId id="268"/>
            <p14:sldId id="269"/>
            <p14:sldId id="265"/>
            <p14:sldId id="270"/>
            <p14:sldId id="275"/>
          </p14:sldIdLst>
        </p14:section>
        <p14:section name="Untitled Section" id="{37A374E2-0AD2-481D-A07D-A78F201CC56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howGuides="1">
      <p:cViewPr varScale="1">
        <p:scale>
          <a:sx n="67" d="100"/>
          <a:sy n="67" d="100"/>
        </p:scale>
        <p:origin x="1392"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AE831-D8E6-4DC2-8F82-69109420B418}" type="datetimeFigureOut">
              <a:rPr lang="en-GB" smtClean="0"/>
              <a:t>04/10/2015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B29A0-8B84-455D-A268-963BF08B5CC2}" type="slidenum">
              <a:rPr lang="en-GB" smtClean="0"/>
              <a:t>‹#›</a:t>
            </a:fld>
            <a:endParaRPr lang="en-GB"/>
          </a:p>
        </p:txBody>
      </p:sp>
    </p:spTree>
    <p:extLst>
      <p:ext uri="{BB962C8B-B14F-4D97-AF65-F5344CB8AC3E}">
        <p14:creationId xmlns:p14="http://schemas.microsoft.com/office/powerpoint/2010/main" val="364257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7B29A0-8B84-455D-A268-963BF08B5CC2}" type="slidenum">
              <a:rPr lang="en-GB" smtClean="0"/>
              <a:t>22</a:t>
            </a:fld>
            <a:endParaRPr lang="en-GB"/>
          </a:p>
        </p:txBody>
      </p:sp>
    </p:spTree>
    <p:extLst>
      <p:ext uri="{BB962C8B-B14F-4D97-AF65-F5344CB8AC3E}">
        <p14:creationId xmlns:p14="http://schemas.microsoft.com/office/powerpoint/2010/main" val="4280905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96DF9-AC23-4B5F-8A2B-B9FC1656C97A}" type="datetimeFigureOut">
              <a:rPr lang="en-US" smtClean="0"/>
              <a:t>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4549C-80DB-455E-B042-DA5F306469AA}" type="slidenum">
              <a:rPr lang="en-US" smtClean="0"/>
              <a:t>‹#›</a:t>
            </a:fld>
            <a:endParaRPr lang="en-US"/>
          </a:p>
        </p:txBody>
      </p:sp>
    </p:spTree>
    <p:extLst>
      <p:ext uri="{BB962C8B-B14F-4D97-AF65-F5344CB8AC3E}">
        <p14:creationId xmlns:p14="http://schemas.microsoft.com/office/powerpoint/2010/main" val="300938676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696DF9-AC23-4B5F-8A2B-B9FC1656C97A}" type="datetimeFigureOut">
              <a:rPr lang="en-US" smtClean="0"/>
              <a:t>10/4/2015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44549C-80DB-455E-B042-DA5F306469AA}" type="slidenum">
              <a:rPr lang="en-US" smtClean="0"/>
              <a:t>‹#›</a:t>
            </a:fld>
            <a:endParaRPr lang="en-US"/>
          </a:p>
        </p:txBody>
      </p:sp>
    </p:spTree>
    <p:extLst>
      <p:ext uri="{BB962C8B-B14F-4D97-AF65-F5344CB8AC3E}">
        <p14:creationId xmlns:p14="http://schemas.microsoft.com/office/powerpoint/2010/main" val="152482228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teacherspayteachers.com/Store/Kb3teach" TargetMode="External"/><Relationship Id="rId7" Type="http://schemas.openxmlformats.org/officeDocument/2006/relationships/hyperlink" Target="https://www.teacherspayteachers.com/Store/Miss-Johnston" TargetMode="External"/><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hyperlink" Target="https://www.teacherspayteachers.com/Store/Free-Your-Heart"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www.teacherspayteachers.com/Store/Ashley-Hughes-3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985963" y="1585913"/>
            <a:ext cx="5872162" cy="2677656"/>
          </a:xfrm>
          <a:prstGeom prst="rect">
            <a:avLst/>
          </a:prstGeom>
          <a:noFill/>
        </p:spPr>
        <p:txBody>
          <a:bodyPr wrap="square" rtlCol="0">
            <a:spAutoFit/>
          </a:bodyPr>
          <a:lstStyle/>
          <a:p>
            <a:endParaRPr lang="en-GB" sz="4800" dirty="0" smtClean="0">
              <a:latin typeface="Comic Sans MS" panose="030F0702030302020204" pitchFamily="66" charset="0"/>
            </a:endParaRPr>
          </a:p>
          <a:p>
            <a:r>
              <a:rPr lang="en-GB" sz="6000" dirty="0" smtClean="0">
                <a:latin typeface="Comic Sans MS" panose="030F0702030302020204" pitchFamily="66" charset="0"/>
              </a:rPr>
              <a:t>All About France</a:t>
            </a:r>
            <a:endParaRPr lang="en-GB" sz="6000" dirty="0">
              <a:latin typeface="Comic Sans MS" panose="030F0702030302020204" pitchFamily="66" charset="0"/>
            </a:endParaRPr>
          </a:p>
        </p:txBody>
      </p:sp>
    </p:spTree>
    <p:extLst>
      <p:ext uri="{BB962C8B-B14F-4D97-AF65-F5344CB8AC3E}">
        <p14:creationId xmlns:p14="http://schemas.microsoft.com/office/powerpoint/2010/main" val="627505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388444"/>
            <a:ext cx="6104112" cy="4112244"/>
          </a:xfrm>
          <a:prstGeom prst="rect">
            <a:avLst/>
          </a:prstGeom>
        </p:spPr>
      </p:pic>
    </p:spTree>
    <p:extLst>
      <p:ext uri="{BB962C8B-B14F-4D97-AF65-F5344CB8AC3E}">
        <p14:creationId xmlns:p14="http://schemas.microsoft.com/office/powerpoint/2010/main" val="149049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750" y="1114426"/>
            <a:ext cx="6290793" cy="4457700"/>
          </a:xfrm>
          <a:prstGeom prst="rect">
            <a:avLst/>
          </a:prstGeom>
        </p:spPr>
      </p:pic>
    </p:spTree>
    <p:extLst>
      <p:ext uri="{BB962C8B-B14F-4D97-AF65-F5344CB8AC3E}">
        <p14:creationId xmlns:p14="http://schemas.microsoft.com/office/powerpoint/2010/main" val="128697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614" y="1106702"/>
            <a:ext cx="5843586" cy="4377049"/>
          </a:xfrm>
          <a:prstGeom prst="rect">
            <a:avLst/>
          </a:prstGeom>
        </p:spPr>
      </p:pic>
    </p:spTree>
    <p:extLst>
      <p:ext uri="{BB962C8B-B14F-4D97-AF65-F5344CB8AC3E}">
        <p14:creationId xmlns:p14="http://schemas.microsoft.com/office/powerpoint/2010/main" val="2933755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140" y="2200275"/>
            <a:ext cx="6739560" cy="4132971"/>
          </a:xfrm>
          <a:prstGeom prst="rect">
            <a:avLst/>
          </a:prstGeom>
        </p:spPr>
      </p:pic>
    </p:spTree>
    <p:extLst>
      <p:ext uri="{BB962C8B-B14F-4D97-AF65-F5344CB8AC3E}">
        <p14:creationId xmlns:p14="http://schemas.microsoft.com/office/powerpoint/2010/main" val="209068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971550" y="1800225"/>
            <a:ext cx="7415213" cy="2554545"/>
          </a:xfrm>
          <a:prstGeom prst="rect">
            <a:avLst/>
          </a:prstGeom>
          <a:noFill/>
        </p:spPr>
        <p:txBody>
          <a:bodyPr wrap="square" rtlCol="0">
            <a:spAutoFit/>
          </a:bodyPr>
          <a:lstStyle/>
          <a:p>
            <a:r>
              <a:rPr lang="en-GB" sz="3200" dirty="0"/>
              <a:t>France is famous for cheese (Camembert, Brie, Roquefort) wine, perfume</a:t>
            </a:r>
            <a:br>
              <a:rPr lang="en-GB" sz="3200" dirty="0"/>
            </a:br>
            <a:r>
              <a:rPr lang="en-GB" sz="3200" dirty="0"/>
              <a:t>(Chanel, Dior, Givenchy) and cars (Renault, Citroen, Peugeot).France is also famous for the Tour de </a:t>
            </a:r>
            <a:r>
              <a:rPr lang="en-GB" sz="3200" dirty="0" smtClean="0"/>
              <a:t>France</a:t>
            </a:r>
            <a:r>
              <a:rPr lang="en-GB" dirty="0" smtClean="0"/>
              <a:t>. </a:t>
            </a:r>
            <a:endParaRPr lang="en-GB" dirty="0"/>
          </a:p>
        </p:txBody>
      </p:sp>
    </p:spTree>
    <p:extLst>
      <p:ext uri="{BB962C8B-B14F-4D97-AF65-F5344CB8AC3E}">
        <p14:creationId xmlns:p14="http://schemas.microsoft.com/office/powerpoint/2010/main" val="1780358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029" y="1285875"/>
            <a:ext cx="6795298" cy="4129087"/>
          </a:xfrm>
          <a:prstGeom prst="rect">
            <a:avLst/>
          </a:prstGeom>
        </p:spPr>
      </p:pic>
    </p:spTree>
    <p:extLst>
      <p:ext uri="{BB962C8B-B14F-4D97-AF65-F5344CB8AC3E}">
        <p14:creationId xmlns:p14="http://schemas.microsoft.com/office/powerpoint/2010/main" val="122440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45" y="1128713"/>
            <a:ext cx="7048418" cy="4392852"/>
          </a:xfrm>
          <a:prstGeom prst="rect">
            <a:avLst/>
          </a:prstGeom>
        </p:spPr>
      </p:pic>
    </p:spTree>
    <p:extLst>
      <p:ext uri="{BB962C8B-B14F-4D97-AF65-F5344CB8AC3E}">
        <p14:creationId xmlns:p14="http://schemas.microsoft.com/office/powerpoint/2010/main" val="2616663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257300" y="1471613"/>
            <a:ext cx="6272213" cy="4524315"/>
          </a:xfrm>
          <a:prstGeom prst="rect">
            <a:avLst/>
          </a:prstGeom>
          <a:noFill/>
        </p:spPr>
        <p:txBody>
          <a:bodyPr wrap="square" rtlCol="0">
            <a:spAutoFit/>
          </a:bodyPr>
          <a:lstStyle/>
          <a:p>
            <a:r>
              <a:rPr lang="en-GB" sz="3200" dirty="0"/>
              <a:t>France is known for its </a:t>
            </a:r>
            <a:r>
              <a:rPr lang="en-GB" sz="3200" b="1" dirty="0"/>
              <a:t>fine food</a:t>
            </a:r>
            <a:r>
              <a:rPr lang="en-GB" sz="3200" dirty="0"/>
              <a:t>. French cooking is thought to be the best in the world. Chefs prepare dishes such as quiche, soufflés, mousse, pâté, croissants, crêpes, and French bread. Many people in France like to drink their hot chocolate from bowls and dip their bread into it</a:t>
            </a:r>
            <a:r>
              <a:rPr lang="en-GB" dirty="0"/>
              <a:t>.</a:t>
            </a:r>
          </a:p>
        </p:txBody>
      </p:sp>
    </p:spTree>
    <p:extLst>
      <p:ext uri="{BB962C8B-B14F-4D97-AF65-F5344CB8AC3E}">
        <p14:creationId xmlns:p14="http://schemas.microsoft.com/office/powerpoint/2010/main" val="215353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5" name="Rectangle 4"/>
          <p:cNvSpPr/>
          <p:nvPr/>
        </p:nvSpPr>
        <p:spPr>
          <a:xfrm>
            <a:off x="1914526" y="1100138"/>
            <a:ext cx="4957762" cy="4524315"/>
          </a:xfrm>
          <a:prstGeom prst="rect">
            <a:avLst/>
          </a:prstGeom>
        </p:spPr>
        <p:txBody>
          <a:bodyPr wrap="square">
            <a:spAutoFit/>
          </a:bodyPr>
          <a:lstStyle/>
          <a:p>
            <a:r>
              <a:rPr lang="en-GB" sz="3200" dirty="0" smtClean="0"/>
              <a:t>Famous French People:</a:t>
            </a:r>
          </a:p>
          <a:p>
            <a:r>
              <a:rPr lang="en-GB" sz="3200" i="1" dirty="0" smtClean="0"/>
              <a:t>Claude Monet:</a:t>
            </a:r>
          </a:p>
          <a:p>
            <a:r>
              <a:rPr lang="en-GB" sz="3200" dirty="0" smtClean="0"/>
              <a:t>Artist: The leading member of the Impressionist painters. His most famous painting is the "Water-lilies" which he painted in the elaborate garden he had made for himself.</a:t>
            </a:r>
            <a:endParaRPr lang="en-GB" sz="3200" dirty="0"/>
          </a:p>
        </p:txBody>
      </p:sp>
    </p:spTree>
    <p:extLst>
      <p:ext uri="{BB962C8B-B14F-4D97-AF65-F5344CB8AC3E}">
        <p14:creationId xmlns:p14="http://schemas.microsoft.com/office/powerpoint/2010/main" val="162854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6390" y="1100138"/>
            <a:ext cx="5762493" cy="4186237"/>
          </a:xfrm>
          <a:prstGeom prst="rect">
            <a:avLst/>
          </a:prstGeom>
        </p:spPr>
      </p:pic>
    </p:spTree>
    <p:extLst>
      <p:ext uri="{BB962C8B-B14F-4D97-AF65-F5344CB8AC3E}">
        <p14:creationId xmlns:p14="http://schemas.microsoft.com/office/powerpoint/2010/main" val="564326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900113" y="1114425"/>
            <a:ext cx="2857500" cy="584775"/>
          </a:xfrm>
          <a:prstGeom prst="rect">
            <a:avLst/>
          </a:prstGeom>
          <a:noFill/>
        </p:spPr>
        <p:txBody>
          <a:bodyPr wrap="square" rtlCol="0">
            <a:spAutoFit/>
          </a:bodyPr>
          <a:lstStyle/>
          <a:p>
            <a:r>
              <a:rPr lang="en-GB" sz="3200" dirty="0" smtClean="0"/>
              <a:t>Bonjour!</a:t>
            </a:r>
            <a:endParaRPr lang="en-GB" sz="3200" dirty="0"/>
          </a:p>
        </p:txBody>
      </p:sp>
      <p:sp>
        <p:nvSpPr>
          <p:cNvPr id="5" name="TextBox 4"/>
          <p:cNvSpPr txBox="1"/>
          <p:nvPr/>
        </p:nvSpPr>
        <p:spPr>
          <a:xfrm>
            <a:off x="5986463" y="1228725"/>
            <a:ext cx="1393010" cy="646331"/>
          </a:xfrm>
          <a:prstGeom prst="rect">
            <a:avLst/>
          </a:prstGeom>
          <a:noFill/>
        </p:spPr>
        <p:txBody>
          <a:bodyPr wrap="none" rtlCol="0">
            <a:spAutoFit/>
          </a:bodyPr>
          <a:lstStyle/>
          <a:p>
            <a:r>
              <a:rPr lang="en-GB" sz="3600" dirty="0" smtClean="0"/>
              <a:t>Ca </a:t>
            </a:r>
            <a:r>
              <a:rPr lang="en-GB" sz="3600" dirty="0" err="1" smtClean="0"/>
              <a:t>va</a:t>
            </a:r>
            <a:r>
              <a:rPr lang="en-GB" sz="3600" dirty="0" smtClean="0"/>
              <a:t>?</a:t>
            </a:r>
            <a:endParaRPr lang="en-GB" sz="2000" dirty="0"/>
          </a:p>
        </p:txBody>
      </p:sp>
      <p:sp>
        <p:nvSpPr>
          <p:cNvPr id="6" name="TextBox 5"/>
          <p:cNvSpPr txBox="1"/>
          <p:nvPr/>
        </p:nvSpPr>
        <p:spPr>
          <a:xfrm>
            <a:off x="1614488" y="4700588"/>
            <a:ext cx="2371725" cy="646331"/>
          </a:xfrm>
          <a:prstGeom prst="rect">
            <a:avLst/>
          </a:prstGeom>
          <a:noFill/>
        </p:spPr>
        <p:txBody>
          <a:bodyPr wrap="square" rtlCol="0">
            <a:spAutoFit/>
          </a:bodyPr>
          <a:lstStyle/>
          <a:p>
            <a:r>
              <a:rPr lang="en-GB" sz="3600" dirty="0" err="1" smtClean="0"/>
              <a:t>Salut</a:t>
            </a:r>
            <a:endParaRPr lang="en-GB" sz="2400" dirty="0"/>
          </a:p>
        </p:txBody>
      </p:sp>
      <p:sp>
        <p:nvSpPr>
          <p:cNvPr id="7" name="TextBox 6"/>
          <p:cNvSpPr txBox="1"/>
          <p:nvPr/>
        </p:nvSpPr>
        <p:spPr>
          <a:xfrm>
            <a:off x="6132497" y="4586288"/>
            <a:ext cx="2557463" cy="646331"/>
          </a:xfrm>
          <a:prstGeom prst="rect">
            <a:avLst/>
          </a:prstGeom>
          <a:noFill/>
        </p:spPr>
        <p:txBody>
          <a:bodyPr wrap="square" rtlCol="0">
            <a:spAutoFit/>
          </a:bodyPr>
          <a:lstStyle/>
          <a:p>
            <a:r>
              <a:rPr lang="en-GB" sz="3600" dirty="0" err="1"/>
              <a:t>Ça</a:t>
            </a:r>
            <a:r>
              <a:rPr lang="en-GB" sz="3600" dirty="0"/>
              <a:t> </a:t>
            </a:r>
            <a:r>
              <a:rPr lang="en-GB" sz="3600" dirty="0" err="1"/>
              <a:t>va</a:t>
            </a:r>
            <a:r>
              <a:rPr lang="en-GB" sz="3600" dirty="0"/>
              <a:t> </a:t>
            </a:r>
            <a:r>
              <a:rPr lang="en-GB" sz="3600" dirty="0" err="1"/>
              <a:t>bien</a:t>
            </a:r>
            <a:endParaRPr lang="en-GB" sz="3600" dirty="0"/>
          </a:p>
        </p:txBody>
      </p:sp>
    </p:spTree>
    <p:extLst>
      <p:ext uri="{BB962C8B-B14F-4D97-AF65-F5344CB8AC3E}">
        <p14:creationId xmlns:p14="http://schemas.microsoft.com/office/powerpoint/2010/main" val="24458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Rectangle 3"/>
          <p:cNvSpPr/>
          <p:nvPr/>
        </p:nvSpPr>
        <p:spPr>
          <a:xfrm>
            <a:off x="1014413" y="1557338"/>
            <a:ext cx="6557962" cy="3970318"/>
          </a:xfrm>
          <a:prstGeom prst="rect">
            <a:avLst/>
          </a:prstGeom>
        </p:spPr>
        <p:txBody>
          <a:bodyPr wrap="square">
            <a:spAutoFit/>
          </a:bodyPr>
          <a:lstStyle/>
          <a:p>
            <a:r>
              <a:rPr lang="en-GB" sz="3600" b="1" dirty="0"/>
              <a:t>Camille (Charles) Saint-Saëns (1835-1921) </a:t>
            </a:r>
            <a:br>
              <a:rPr lang="en-GB" sz="3600" b="1" dirty="0"/>
            </a:br>
            <a:r>
              <a:rPr lang="en-GB" sz="3600" dirty="0"/>
              <a:t>Musician: A French composer who is well known for "The Carnival of the Animals" a composition for orchestra, piano, xylophone and harmonica</a:t>
            </a:r>
            <a:r>
              <a:rPr lang="en-GB" sz="2400" dirty="0"/>
              <a:t>.</a:t>
            </a:r>
            <a:endParaRPr lang="en-GB" sz="2400" dirty="0"/>
          </a:p>
        </p:txBody>
      </p:sp>
    </p:spTree>
    <p:extLst>
      <p:ext uri="{BB962C8B-B14F-4D97-AF65-F5344CB8AC3E}">
        <p14:creationId xmlns:p14="http://schemas.microsoft.com/office/powerpoint/2010/main" val="1114309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7" name="Rectangle 6"/>
          <p:cNvSpPr/>
          <p:nvPr/>
        </p:nvSpPr>
        <p:spPr>
          <a:xfrm>
            <a:off x="1671638" y="1400175"/>
            <a:ext cx="5186362" cy="3970318"/>
          </a:xfrm>
          <a:prstGeom prst="rect">
            <a:avLst/>
          </a:prstGeom>
        </p:spPr>
        <p:txBody>
          <a:bodyPr wrap="square">
            <a:spAutoFit/>
          </a:bodyPr>
          <a:lstStyle/>
          <a:p>
            <a:r>
              <a:rPr lang="en-GB" sz="3600" b="1" dirty="0"/>
              <a:t>Victor Hugo (1802-1885) </a:t>
            </a:r>
            <a:br>
              <a:rPr lang="en-GB" sz="3600" b="1" dirty="0"/>
            </a:br>
            <a:r>
              <a:rPr lang="en-GB" sz="3600" dirty="0"/>
              <a:t>Author: He wrote the well known novel "The Hunchback of Notre Dame" and in 1862 the epic novel "Les </a:t>
            </a:r>
            <a:r>
              <a:rPr lang="en-GB" sz="3600" dirty="0" err="1"/>
              <a:t>Miserables</a:t>
            </a:r>
            <a:r>
              <a:rPr lang="en-GB" sz="2400" dirty="0"/>
              <a:t>"</a:t>
            </a:r>
          </a:p>
        </p:txBody>
      </p:sp>
    </p:spTree>
    <p:extLst>
      <p:ext uri="{BB962C8B-B14F-4D97-AF65-F5344CB8AC3E}">
        <p14:creationId xmlns:p14="http://schemas.microsoft.com/office/powerpoint/2010/main" val="385982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3"/>
          <a:stretch>
            <a:fillRect/>
          </a:stretch>
        </p:blipFill>
        <p:spPr>
          <a:xfrm>
            <a:off x="0" y="0"/>
            <a:ext cx="9144000" cy="6858000"/>
          </a:xfrm>
          <a:prstGeom prst="rect">
            <a:avLst/>
          </a:prstGeom>
        </p:spPr>
      </p:pic>
      <p:sp>
        <p:nvSpPr>
          <p:cNvPr id="4" name="TextBox 3"/>
          <p:cNvSpPr txBox="1"/>
          <p:nvPr/>
        </p:nvSpPr>
        <p:spPr>
          <a:xfrm>
            <a:off x="942975" y="1671638"/>
            <a:ext cx="7186613" cy="3416320"/>
          </a:xfrm>
          <a:prstGeom prst="rect">
            <a:avLst/>
          </a:prstGeom>
          <a:noFill/>
        </p:spPr>
        <p:txBody>
          <a:bodyPr wrap="square" rtlCol="0">
            <a:spAutoFit/>
          </a:bodyPr>
          <a:lstStyle/>
          <a:p>
            <a:r>
              <a:rPr lang="en-GB" sz="3600" b="1" dirty="0"/>
              <a:t>Jeanne </a:t>
            </a:r>
            <a:r>
              <a:rPr lang="en-GB" sz="3600" b="1" dirty="0" err="1"/>
              <a:t>d'Arc</a:t>
            </a:r>
            <a:r>
              <a:rPr lang="en-GB" sz="3600" b="1" dirty="0"/>
              <a:t> Joan of Arc (1412-1431 approx.) </a:t>
            </a:r>
            <a:br>
              <a:rPr lang="en-GB" sz="3600" b="1" dirty="0"/>
            </a:br>
            <a:r>
              <a:rPr lang="en-GB" sz="3600" dirty="0"/>
              <a:t>Warrior: The patron saint of France and a national heroine who led the resistance to the English invasion of France in the Hundred Years War</a:t>
            </a:r>
            <a:r>
              <a:rPr lang="en-GB" dirty="0"/>
              <a:t>.</a:t>
            </a:r>
          </a:p>
        </p:txBody>
      </p:sp>
    </p:spTree>
    <p:extLst>
      <p:ext uri="{BB962C8B-B14F-4D97-AF65-F5344CB8AC3E}">
        <p14:creationId xmlns:p14="http://schemas.microsoft.com/office/powerpoint/2010/main" val="2352752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128713" y="1314450"/>
            <a:ext cx="6886575" cy="3785652"/>
          </a:xfrm>
          <a:prstGeom prst="rect">
            <a:avLst/>
          </a:prstGeom>
          <a:noFill/>
        </p:spPr>
        <p:txBody>
          <a:bodyPr wrap="square" rtlCol="0">
            <a:spAutoFit/>
          </a:bodyPr>
          <a:lstStyle/>
          <a:p>
            <a:r>
              <a:rPr lang="en-GB" sz="4000" b="1" dirty="0"/>
              <a:t>Napoléon Bonaparte (1769-1821) </a:t>
            </a:r>
            <a:br>
              <a:rPr lang="en-GB" sz="4000" b="1" dirty="0"/>
            </a:br>
            <a:r>
              <a:rPr lang="en-GB" sz="4000" dirty="0"/>
              <a:t>Emperor: A famous French general who became Emperor of France in the aftermath of the French Revolution</a:t>
            </a:r>
          </a:p>
        </p:txBody>
      </p:sp>
    </p:spTree>
    <p:extLst>
      <p:ext uri="{BB962C8B-B14F-4D97-AF65-F5344CB8AC3E}">
        <p14:creationId xmlns:p14="http://schemas.microsoft.com/office/powerpoint/2010/main" val="1249224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857250" y="942975"/>
            <a:ext cx="2686050" cy="1815882"/>
          </a:xfrm>
          <a:prstGeom prst="rect">
            <a:avLst/>
          </a:prstGeom>
          <a:noFill/>
        </p:spPr>
        <p:txBody>
          <a:bodyPr wrap="square" rtlCol="0">
            <a:spAutoFit/>
          </a:bodyPr>
          <a:lstStyle/>
          <a:p>
            <a:r>
              <a:rPr lang="en-GB" sz="2800" dirty="0" smtClean="0"/>
              <a:t>Can you tell me the name of the capital city of France?</a:t>
            </a:r>
            <a:endParaRPr lang="en-GB" sz="2800" dirty="0"/>
          </a:p>
        </p:txBody>
      </p:sp>
      <p:sp>
        <p:nvSpPr>
          <p:cNvPr id="5" name="TextBox 4"/>
          <p:cNvSpPr txBox="1"/>
          <p:nvPr/>
        </p:nvSpPr>
        <p:spPr>
          <a:xfrm>
            <a:off x="5486400" y="942975"/>
            <a:ext cx="2728913" cy="1815882"/>
          </a:xfrm>
          <a:prstGeom prst="rect">
            <a:avLst/>
          </a:prstGeom>
          <a:noFill/>
        </p:spPr>
        <p:txBody>
          <a:bodyPr wrap="square" rtlCol="0">
            <a:spAutoFit/>
          </a:bodyPr>
          <a:lstStyle/>
          <a:p>
            <a:r>
              <a:rPr lang="en-GB" sz="2800" dirty="0" smtClean="0"/>
              <a:t>Can you tell me the name of the longest river in France?</a:t>
            </a:r>
            <a:endParaRPr lang="en-GB" sz="2800" dirty="0"/>
          </a:p>
        </p:txBody>
      </p:sp>
      <p:sp>
        <p:nvSpPr>
          <p:cNvPr id="6" name="TextBox 5"/>
          <p:cNvSpPr txBox="1"/>
          <p:nvPr/>
        </p:nvSpPr>
        <p:spPr>
          <a:xfrm>
            <a:off x="571500" y="4143375"/>
            <a:ext cx="3486150" cy="1384995"/>
          </a:xfrm>
          <a:prstGeom prst="rect">
            <a:avLst/>
          </a:prstGeom>
          <a:noFill/>
        </p:spPr>
        <p:txBody>
          <a:bodyPr wrap="square" rtlCol="0">
            <a:spAutoFit/>
          </a:bodyPr>
          <a:lstStyle/>
          <a:p>
            <a:r>
              <a:rPr lang="en-GB" sz="2800" dirty="0" smtClean="0"/>
              <a:t>Can you tell me the name of a mountain range in France?</a:t>
            </a:r>
            <a:endParaRPr lang="en-GB" sz="2800" dirty="0"/>
          </a:p>
        </p:txBody>
      </p:sp>
      <p:sp>
        <p:nvSpPr>
          <p:cNvPr id="7" name="TextBox 6"/>
          <p:cNvSpPr txBox="1"/>
          <p:nvPr/>
        </p:nvSpPr>
        <p:spPr>
          <a:xfrm>
            <a:off x="5486400" y="4414838"/>
            <a:ext cx="2728913" cy="1815882"/>
          </a:xfrm>
          <a:prstGeom prst="rect">
            <a:avLst/>
          </a:prstGeom>
          <a:noFill/>
        </p:spPr>
        <p:txBody>
          <a:bodyPr wrap="square" rtlCol="0">
            <a:spAutoFit/>
          </a:bodyPr>
          <a:lstStyle/>
          <a:p>
            <a:r>
              <a:rPr lang="en-GB" sz="2800" dirty="0" smtClean="0"/>
              <a:t>Can you tell me anything about the climate in France?</a:t>
            </a:r>
            <a:endParaRPr lang="en-GB" sz="2800" dirty="0"/>
          </a:p>
        </p:txBody>
      </p:sp>
    </p:spTree>
    <p:extLst>
      <p:ext uri="{BB962C8B-B14F-4D97-AF65-F5344CB8AC3E}">
        <p14:creationId xmlns:p14="http://schemas.microsoft.com/office/powerpoint/2010/main" val="3388110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842963" y="428625"/>
            <a:ext cx="7415212" cy="646331"/>
          </a:xfrm>
          <a:prstGeom prst="rect">
            <a:avLst/>
          </a:prstGeom>
          <a:noFill/>
        </p:spPr>
        <p:txBody>
          <a:bodyPr wrap="square" rtlCol="0">
            <a:spAutoFit/>
          </a:bodyPr>
          <a:lstStyle/>
          <a:p>
            <a:r>
              <a:rPr lang="en-GB" sz="3200" dirty="0" smtClean="0"/>
              <a:t>Can you name a famous French painter</a:t>
            </a:r>
            <a:r>
              <a:rPr lang="en-GB" sz="3600" dirty="0" smtClean="0"/>
              <a:t>?</a:t>
            </a:r>
            <a:endParaRPr lang="en-GB" sz="3600" dirty="0"/>
          </a:p>
        </p:txBody>
      </p:sp>
      <p:sp>
        <p:nvSpPr>
          <p:cNvPr id="6" name="TextBox 5"/>
          <p:cNvSpPr txBox="1"/>
          <p:nvPr/>
        </p:nvSpPr>
        <p:spPr>
          <a:xfrm>
            <a:off x="1257301" y="2328863"/>
            <a:ext cx="7558087" cy="584775"/>
          </a:xfrm>
          <a:prstGeom prst="rect">
            <a:avLst/>
          </a:prstGeom>
          <a:noFill/>
        </p:spPr>
        <p:txBody>
          <a:bodyPr wrap="square" rtlCol="0">
            <a:spAutoFit/>
          </a:bodyPr>
          <a:lstStyle/>
          <a:p>
            <a:r>
              <a:rPr lang="en-GB" sz="3200" dirty="0" smtClean="0"/>
              <a:t>Can you name a famous French composer?</a:t>
            </a:r>
            <a:endParaRPr lang="en-GB" sz="3200" dirty="0"/>
          </a:p>
        </p:txBody>
      </p:sp>
      <p:sp>
        <p:nvSpPr>
          <p:cNvPr id="7" name="TextBox 6"/>
          <p:cNvSpPr txBox="1"/>
          <p:nvPr/>
        </p:nvSpPr>
        <p:spPr>
          <a:xfrm>
            <a:off x="842963" y="4086225"/>
            <a:ext cx="7058025" cy="584775"/>
          </a:xfrm>
          <a:prstGeom prst="rect">
            <a:avLst/>
          </a:prstGeom>
          <a:noFill/>
        </p:spPr>
        <p:txBody>
          <a:bodyPr wrap="square" rtlCol="0">
            <a:spAutoFit/>
          </a:bodyPr>
          <a:lstStyle/>
          <a:p>
            <a:r>
              <a:rPr lang="en-GB" sz="3200" dirty="0" smtClean="0"/>
              <a:t>Can you name a famous French author?</a:t>
            </a:r>
            <a:endParaRPr lang="en-GB" sz="3200" dirty="0"/>
          </a:p>
        </p:txBody>
      </p:sp>
    </p:spTree>
    <p:extLst>
      <p:ext uri="{BB962C8B-B14F-4D97-AF65-F5344CB8AC3E}">
        <p14:creationId xmlns:p14="http://schemas.microsoft.com/office/powerpoint/2010/main" val="221850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114300"/>
            <a:ext cx="9144000" cy="6858000"/>
          </a:xfrm>
          <a:prstGeom prst="rect">
            <a:avLst/>
          </a:prstGeom>
        </p:spPr>
      </p:pic>
      <p:sp>
        <p:nvSpPr>
          <p:cNvPr id="4" name="TextBox 3"/>
          <p:cNvSpPr txBox="1"/>
          <p:nvPr/>
        </p:nvSpPr>
        <p:spPr>
          <a:xfrm>
            <a:off x="2343149" y="1628775"/>
            <a:ext cx="2486025" cy="4154984"/>
          </a:xfrm>
          <a:prstGeom prst="rect">
            <a:avLst/>
          </a:prstGeom>
          <a:noFill/>
        </p:spPr>
        <p:txBody>
          <a:bodyPr wrap="square" rtlCol="0">
            <a:spAutoFit/>
          </a:bodyPr>
          <a:lstStyle/>
          <a:p>
            <a:pPr algn="ctr"/>
            <a:r>
              <a:rPr lang="en-GB" sz="2400" dirty="0" smtClean="0"/>
              <a:t>Created by Valerie King </a:t>
            </a:r>
          </a:p>
          <a:p>
            <a:pPr algn="ctr"/>
            <a:endParaRPr lang="en-GB" sz="2400" dirty="0" smtClean="0"/>
          </a:p>
          <a:p>
            <a:pPr algn="ctr"/>
            <a:r>
              <a:rPr lang="en-GB" sz="2400" dirty="0" smtClean="0"/>
              <a:t>Power-point template: Tara </a:t>
            </a:r>
            <a:r>
              <a:rPr lang="en-GB" sz="2400" dirty="0" err="1" smtClean="0"/>
              <a:t>Myasaki</a:t>
            </a:r>
            <a:r>
              <a:rPr lang="en-GB" sz="2400" dirty="0" smtClean="0"/>
              <a:t> </a:t>
            </a:r>
          </a:p>
          <a:p>
            <a:pPr algn="ctr"/>
            <a:endParaRPr lang="en-GB" sz="2400" dirty="0"/>
          </a:p>
          <a:p>
            <a:pPr algn="ctr"/>
            <a:r>
              <a:rPr lang="en-GB" sz="2400" dirty="0" smtClean="0"/>
              <a:t>Clipart:</a:t>
            </a:r>
          </a:p>
          <a:p>
            <a:endParaRPr lang="en-GB" dirty="0"/>
          </a:p>
          <a:p>
            <a:endParaRPr lang="en-GB" dirty="0" smtClean="0"/>
          </a:p>
          <a:p>
            <a:endParaRPr lang="en-GB" dirty="0"/>
          </a:p>
          <a:p>
            <a:endParaRPr lang="en-GB" dirty="0" smtClean="0"/>
          </a:p>
        </p:txBody>
      </p:sp>
      <p:pic>
        <p:nvPicPr>
          <p:cNvPr id="5" name="Picture 4">
            <a:hlinkClick r:id="rId3"/>
          </p:cNvPr>
          <p:cNvPicPr>
            <a:picLocks noChangeAspect="1"/>
          </p:cNvPicPr>
          <p:nvPr/>
        </p:nvPicPr>
        <p:blipFill>
          <a:blip r:embed="rId4"/>
          <a:stretch>
            <a:fillRect/>
          </a:stretch>
        </p:blipFill>
        <p:spPr>
          <a:xfrm>
            <a:off x="1833563" y="4552949"/>
            <a:ext cx="1181101" cy="1181101"/>
          </a:xfrm>
          <a:prstGeom prst="rect">
            <a:avLst/>
          </a:prstGeom>
        </p:spPr>
      </p:pic>
      <p:pic>
        <p:nvPicPr>
          <p:cNvPr id="6" name="Picture 5">
            <a:hlinkClick r:id="rId5"/>
          </p:cNvPr>
          <p:cNvPicPr>
            <a:picLocks noChangeAspect="1"/>
          </p:cNvPicPr>
          <p:nvPr/>
        </p:nvPicPr>
        <p:blipFill>
          <a:blip r:embed="rId6"/>
          <a:stretch>
            <a:fillRect/>
          </a:stretch>
        </p:blipFill>
        <p:spPr>
          <a:xfrm>
            <a:off x="3324226" y="4552949"/>
            <a:ext cx="1181101" cy="1181101"/>
          </a:xfrm>
          <a:prstGeom prst="rect">
            <a:avLst/>
          </a:prstGeom>
        </p:spPr>
      </p:pic>
      <p:pic>
        <p:nvPicPr>
          <p:cNvPr id="7" name="Picture 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48227" y="4543423"/>
            <a:ext cx="1190627" cy="1190627"/>
          </a:xfrm>
          <a:prstGeom prst="rect">
            <a:avLst/>
          </a:prstGeom>
        </p:spPr>
      </p:pic>
      <p:pic>
        <p:nvPicPr>
          <p:cNvPr id="8" name="Picture 7">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38890" y="4521592"/>
            <a:ext cx="1304923" cy="1160300"/>
          </a:xfrm>
          <a:prstGeom prst="rect">
            <a:avLst/>
          </a:prstGeom>
        </p:spPr>
      </p:pic>
    </p:spTree>
    <p:extLst>
      <p:ext uri="{BB962C8B-B14F-4D97-AF65-F5344CB8AC3E}">
        <p14:creationId xmlns:p14="http://schemas.microsoft.com/office/powerpoint/2010/main" val="38599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680" y="1228725"/>
            <a:ext cx="6518525" cy="4357688"/>
          </a:xfrm>
          <a:prstGeom prst="rect">
            <a:avLst/>
          </a:prstGeom>
        </p:spPr>
      </p:pic>
    </p:spTree>
    <p:extLst>
      <p:ext uri="{BB962C8B-B14F-4D97-AF65-F5344CB8AC3E}">
        <p14:creationId xmlns:p14="http://schemas.microsoft.com/office/powerpoint/2010/main" val="2847485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857250" y="1728788"/>
            <a:ext cx="7429500" cy="4955203"/>
          </a:xfrm>
          <a:prstGeom prst="rect">
            <a:avLst/>
          </a:prstGeom>
          <a:noFill/>
        </p:spPr>
        <p:txBody>
          <a:bodyPr wrap="square" rtlCol="0">
            <a:spAutoFit/>
          </a:bodyPr>
          <a:lstStyle/>
          <a:p>
            <a:r>
              <a:rPr lang="en-GB" sz="4000" b="1" i="1" dirty="0" smtClean="0"/>
              <a:t>Facts about France:</a:t>
            </a:r>
            <a:endParaRPr lang="en-GB" sz="2000" dirty="0"/>
          </a:p>
          <a:p>
            <a:r>
              <a:rPr lang="en-GB" sz="2400" dirty="0" smtClean="0"/>
              <a:t>Capital City: </a:t>
            </a:r>
            <a:r>
              <a:rPr lang="en-GB" sz="2400" dirty="0"/>
              <a:t>Paris</a:t>
            </a:r>
            <a:br>
              <a:rPr lang="en-GB" sz="2400" dirty="0"/>
            </a:br>
            <a:r>
              <a:rPr lang="en-GB" sz="2400" dirty="0" smtClean="0"/>
              <a:t>Population:</a:t>
            </a:r>
            <a:r>
              <a:rPr lang="en-GB" sz="2400" dirty="0"/>
              <a:t> 66,259,012</a:t>
            </a:r>
            <a:br>
              <a:rPr lang="en-GB" sz="2400" dirty="0"/>
            </a:br>
            <a:r>
              <a:rPr lang="en-GB" sz="2400" dirty="0" smtClean="0"/>
              <a:t>Language: </a:t>
            </a:r>
            <a:r>
              <a:rPr lang="en-GB" sz="2400" dirty="0"/>
              <a:t>French</a:t>
            </a:r>
            <a:br>
              <a:rPr lang="en-GB" sz="2400" dirty="0"/>
            </a:br>
            <a:r>
              <a:rPr lang="en-GB" sz="2400" dirty="0" smtClean="0"/>
              <a:t>Currency: </a:t>
            </a:r>
            <a:r>
              <a:rPr lang="en-GB" sz="2400" dirty="0"/>
              <a:t>Euro</a:t>
            </a:r>
            <a:br>
              <a:rPr lang="en-GB" sz="2400" dirty="0"/>
            </a:br>
            <a:r>
              <a:rPr lang="en-GB" sz="2400" dirty="0" smtClean="0"/>
              <a:t>Area: </a:t>
            </a:r>
            <a:r>
              <a:rPr lang="en-GB" sz="2400" dirty="0"/>
              <a:t>210,026 square miles (543,965 square </a:t>
            </a:r>
            <a:r>
              <a:rPr lang="en-GB" sz="2400" dirty="0" smtClean="0"/>
              <a:t>kilometres</a:t>
            </a:r>
            <a:r>
              <a:rPr lang="en-GB" sz="2400" dirty="0"/>
              <a:t>)</a:t>
            </a:r>
            <a:br>
              <a:rPr lang="en-GB" sz="2400" dirty="0"/>
            </a:br>
            <a:r>
              <a:rPr lang="en-GB" sz="2400" dirty="0" smtClean="0"/>
              <a:t>Major mountain ranges:  </a:t>
            </a:r>
            <a:r>
              <a:rPr lang="en-GB" sz="2400" dirty="0"/>
              <a:t>Alps, Pyrenees, Massif Central</a:t>
            </a:r>
            <a:br>
              <a:rPr lang="en-GB" sz="2400" dirty="0"/>
            </a:br>
            <a:r>
              <a:rPr lang="en-GB" sz="2400" dirty="0" smtClean="0"/>
              <a:t>Major rivers:: </a:t>
            </a:r>
            <a:r>
              <a:rPr lang="en-GB" sz="2400" dirty="0"/>
              <a:t>Seine, Rhine, and Rhône</a:t>
            </a:r>
            <a:endParaRPr lang="en-GB" sz="2400" dirty="0" smtClean="0"/>
          </a:p>
          <a:p>
            <a:endParaRPr lang="en-GB" dirty="0"/>
          </a:p>
          <a:p>
            <a:endParaRPr lang="en-GB"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3051460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842964" y="828675"/>
            <a:ext cx="7358062" cy="5229225"/>
          </a:xfrm>
          <a:prstGeom prst="rect">
            <a:avLst/>
          </a:prstGeom>
          <a:noFill/>
        </p:spPr>
        <p:txBody>
          <a:bodyPr wrap="square" rtlCol="0">
            <a:spAutoFit/>
          </a:bodyPr>
          <a:lstStyle/>
          <a:p>
            <a:endParaRPr lang="en-GB" dirty="0"/>
          </a:p>
        </p:txBody>
      </p:sp>
      <p:sp>
        <p:nvSpPr>
          <p:cNvPr id="5" name="TextBox 4"/>
          <p:cNvSpPr txBox="1"/>
          <p:nvPr/>
        </p:nvSpPr>
        <p:spPr>
          <a:xfrm>
            <a:off x="842963" y="2214563"/>
            <a:ext cx="7058025" cy="2862322"/>
          </a:xfrm>
          <a:prstGeom prst="rect">
            <a:avLst/>
          </a:prstGeom>
          <a:noFill/>
        </p:spPr>
        <p:txBody>
          <a:bodyPr wrap="square" rtlCol="0">
            <a:spAutoFit/>
          </a:bodyPr>
          <a:lstStyle/>
          <a:p>
            <a:r>
              <a:rPr lang="en-GB" sz="3600" dirty="0"/>
              <a:t>Two thirds of France is mountains and hills, with the Alps, Pyrenees and Vosges ranges. Mont Blanc in the Alps is the highest mountain in Europe</a:t>
            </a:r>
            <a:r>
              <a:rPr lang="en-GB" dirty="0"/>
              <a:t>.</a:t>
            </a:r>
          </a:p>
        </p:txBody>
      </p:sp>
    </p:spTree>
    <p:extLst>
      <p:ext uri="{BB962C8B-B14F-4D97-AF65-F5344CB8AC3E}">
        <p14:creationId xmlns:p14="http://schemas.microsoft.com/office/powerpoint/2010/main" val="3234012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357313" y="1114425"/>
            <a:ext cx="6486525" cy="1815882"/>
          </a:xfrm>
          <a:prstGeom prst="rect">
            <a:avLst/>
          </a:prstGeom>
          <a:noFill/>
        </p:spPr>
        <p:txBody>
          <a:bodyPr wrap="square" rtlCol="0">
            <a:spAutoFit/>
          </a:bodyPr>
          <a:lstStyle/>
          <a:p>
            <a:r>
              <a:rPr lang="en-GB" sz="2800" b="1" dirty="0"/>
              <a:t>Climate: </a:t>
            </a:r>
            <a:r>
              <a:rPr lang="en-GB" sz="2800" dirty="0"/>
              <a:t>Mild winters and cool summers in much of the nation; warmer winters and hot summers along the Mediterranean coast</a:t>
            </a:r>
          </a:p>
        </p:txBody>
      </p:sp>
      <p:sp>
        <p:nvSpPr>
          <p:cNvPr id="5" name="TextBox 4"/>
          <p:cNvSpPr txBox="1"/>
          <p:nvPr/>
        </p:nvSpPr>
        <p:spPr>
          <a:xfrm>
            <a:off x="1621631" y="3429000"/>
            <a:ext cx="5957887" cy="1815882"/>
          </a:xfrm>
          <a:prstGeom prst="rect">
            <a:avLst/>
          </a:prstGeom>
          <a:noFill/>
        </p:spPr>
        <p:txBody>
          <a:bodyPr wrap="square" rtlCol="0">
            <a:spAutoFit/>
          </a:bodyPr>
          <a:lstStyle/>
          <a:p>
            <a:r>
              <a:rPr lang="en-GB" sz="2800" b="1" dirty="0"/>
              <a:t>Major cities and population</a:t>
            </a:r>
            <a:r>
              <a:rPr lang="en-GB" sz="2800" dirty="0"/>
              <a:t>: Paris - 8.7 million people, Lyon - 1.2 million, Marseille - 1.2 million, Lille - 950,000 and Bordeaux - 640,000</a:t>
            </a:r>
            <a:r>
              <a:rPr lang="en-GB" dirty="0"/>
              <a:t>.</a:t>
            </a:r>
          </a:p>
        </p:txBody>
      </p:sp>
    </p:spTree>
    <p:extLst>
      <p:ext uri="{BB962C8B-B14F-4D97-AF65-F5344CB8AC3E}">
        <p14:creationId xmlns:p14="http://schemas.microsoft.com/office/powerpoint/2010/main" val="398778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100138" y="771525"/>
            <a:ext cx="6972300" cy="4401205"/>
          </a:xfrm>
          <a:prstGeom prst="rect">
            <a:avLst/>
          </a:prstGeom>
          <a:noFill/>
        </p:spPr>
        <p:txBody>
          <a:bodyPr wrap="square" rtlCol="0">
            <a:spAutoFit/>
          </a:bodyPr>
          <a:lstStyle/>
          <a:p>
            <a:r>
              <a:rPr lang="en-GB" sz="2800" dirty="0" smtClean="0"/>
              <a:t>In the past, agriculture </a:t>
            </a:r>
            <a:r>
              <a:rPr lang="en-GB" sz="2800" dirty="0"/>
              <a:t>was one of France's major industries. France is still a leading producer of wine. </a:t>
            </a:r>
          </a:p>
          <a:p>
            <a:r>
              <a:rPr lang="en-GB" sz="2800" dirty="0"/>
              <a:t>Today the economy is much more industrialized. </a:t>
            </a:r>
            <a:r>
              <a:rPr lang="en-GB" sz="2800" dirty="0" smtClean="0"/>
              <a:t>The French </a:t>
            </a:r>
            <a:r>
              <a:rPr lang="en-GB" sz="2800" dirty="0"/>
              <a:t>industry produces cars, aerospace products, and other manufactured goods. It is also a major producer of chemical products. Fashion, textiles and tourism also play a significant role in the French </a:t>
            </a:r>
            <a:r>
              <a:rPr lang="en-GB" sz="2800" dirty="0" smtClean="0"/>
              <a:t>economy</a:t>
            </a:r>
            <a:r>
              <a:rPr lang="en-GB" sz="2800" dirty="0"/>
              <a:t>.</a:t>
            </a:r>
          </a:p>
        </p:txBody>
      </p:sp>
    </p:spTree>
    <p:extLst>
      <p:ext uri="{BB962C8B-B14F-4D97-AF65-F5344CB8AC3E}">
        <p14:creationId xmlns:p14="http://schemas.microsoft.com/office/powerpoint/2010/main" val="40845037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Rectangle 3"/>
          <p:cNvSpPr/>
          <p:nvPr/>
        </p:nvSpPr>
        <p:spPr>
          <a:xfrm>
            <a:off x="1928812" y="1165950"/>
            <a:ext cx="4572000" cy="3970318"/>
          </a:xfrm>
          <a:prstGeom prst="rect">
            <a:avLst/>
          </a:prstGeom>
        </p:spPr>
        <p:txBody>
          <a:bodyPr>
            <a:spAutoFit/>
          </a:bodyPr>
          <a:lstStyle/>
          <a:p>
            <a:r>
              <a:rPr lang="en-GB" sz="2800" dirty="0"/>
              <a:t>Art and culture are an important part of France. Many famous artists, such as Renoir and Monet, are from France. Several famous writers, including Victor Hugo who wrote Le </a:t>
            </a:r>
            <a:r>
              <a:rPr lang="en-GB" sz="2800" dirty="0" err="1"/>
              <a:t>Miserables</a:t>
            </a:r>
            <a:r>
              <a:rPr lang="en-GB" sz="2800" dirty="0"/>
              <a:t> and the Hunchback of Notre Dame, are from France.</a:t>
            </a:r>
          </a:p>
        </p:txBody>
      </p:sp>
    </p:spTree>
    <p:extLst>
      <p:ext uri="{BB962C8B-B14F-4D97-AF65-F5344CB8AC3E}">
        <p14:creationId xmlns:p14="http://schemas.microsoft.com/office/powerpoint/2010/main" val="469806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p:cNvSpPr txBox="1"/>
          <p:nvPr/>
        </p:nvSpPr>
        <p:spPr>
          <a:xfrm>
            <a:off x="1714500" y="1743075"/>
            <a:ext cx="5915025" cy="3539430"/>
          </a:xfrm>
          <a:prstGeom prst="rect">
            <a:avLst/>
          </a:prstGeom>
          <a:noFill/>
        </p:spPr>
        <p:txBody>
          <a:bodyPr wrap="square" rtlCol="0">
            <a:spAutoFit/>
          </a:bodyPr>
          <a:lstStyle/>
          <a:p>
            <a:r>
              <a:rPr lang="en-GB" sz="3200" dirty="0"/>
              <a:t>Symbols such as the Eiffel Tower, the Louvre, the Cathedral of Notre Dame, the Latin Quarter, Montmartre, and the Georges Pompidou </a:t>
            </a:r>
            <a:r>
              <a:rPr lang="en-GB" sz="3200" dirty="0" smtClean="0"/>
              <a:t>Centre </a:t>
            </a:r>
            <a:r>
              <a:rPr lang="en-GB" sz="3200" dirty="0"/>
              <a:t>make Paris one of the most visited places in the world</a:t>
            </a:r>
          </a:p>
        </p:txBody>
      </p:sp>
    </p:spTree>
    <p:extLst>
      <p:ext uri="{BB962C8B-B14F-4D97-AF65-F5344CB8AC3E}">
        <p14:creationId xmlns:p14="http://schemas.microsoft.com/office/powerpoint/2010/main" val="3521134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480</Words>
  <Application>Microsoft Office PowerPoint</Application>
  <PresentationFormat>On-screen Show (4:3)</PresentationFormat>
  <Paragraphs>43</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L Miyasaki, CAMDEN ELEM</dc:creator>
  <cp:lastModifiedBy>kingvalerie</cp:lastModifiedBy>
  <cp:revision>10</cp:revision>
  <dcterms:created xsi:type="dcterms:W3CDTF">2015-06-04T18:10:46Z</dcterms:created>
  <dcterms:modified xsi:type="dcterms:W3CDTF">2015-10-04T20:16:15Z</dcterms:modified>
</cp:coreProperties>
</file>