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4" r:id="rId4"/>
    <p:sldId id="265" r:id="rId5"/>
    <p:sldId id="257" r:id="rId6"/>
    <p:sldId id="266" r:id="rId7"/>
    <p:sldId id="267" r:id="rId8"/>
    <p:sldId id="258" r:id="rId9"/>
    <p:sldId id="259" r:id="rId10"/>
    <p:sldId id="268" r:id="rId11"/>
    <p:sldId id="263" r:id="rId12"/>
    <p:sldId id="26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50" autoAdjust="0"/>
    <p:restoredTop sz="94660"/>
  </p:normalViewPr>
  <p:slideViewPr>
    <p:cSldViewPr snapToGrid="0">
      <p:cViewPr varScale="1">
        <p:scale>
          <a:sx n="71" d="100"/>
          <a:sy n="71"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71FF5A6-0C90-4AC2-81F4-5369E66D0597}" type="datetimeFigureOut">
              <a:rPr lang="en-GB" smtClean="0"/>
              <a:t>12/10/2015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14BF2C4-B659-40A7-9C2E-581FAA53821F}" type="slidenum">
              <a:rPr lang="en-GB" smtClean="0"/>
              <a:t>‹#›</a:t>
            </a:fld>
            <a:endParaRPr lang="en-GB" dirty="0"/>
          </a:p>
        </p:txBody>
      </p:sp>
    </p:spTree>
    <p:extLst>
      <p:ext uri="{BB962C8B-B14F-4D97-AF65-F5344CB8AC3E}">
        <p14:creationId xmlns:p14="http://schemas.microsoft.com/office/powerpoint/2010/main" val="2546574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1FF5A6-0C90-4AC2-81F4-5369E66D0597}" type="datetimeFigureOut">
              <a:rPr lang="en-GB" smtClean="0"/>
              <a:t>12/10/2015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14BF2C4-B659-40A7-9C2E-581FAA53821F}" type="slidenum">
              <a:rPr lang="en-GB" smtClean="0"/>
              <a:t>‹#›</a:t>
            </a:fld>
            <a:endParaRPr lang="en-GB" dirty="0"/>
          </a:p>
        </p:txBody>
      </p:sp>
    </p:spTree>
    <p:extLst>
      <p:ext uri="{BB962C8B-B14F-4D97-AF65-F5344CB8AC3E}">
        <p14:creationId xmlns:p14="http://schemas.microsoft.com/office/powerpoint/2010/main" val="1557381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1FF5A6-0C90-4AC2-81F4-5369E66D0597}" type="datetimeFigureOut">
              <a:rPr lang="en-GB" smtClean="0"/>
              <a:t>12/10/2015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14BF2C4-B659-40A7-9C2E-581FAA53821F}" type="slidenum">
              <a:rPr lang="en-GB" smtClean="0"/>
              <a:t>‹#›</a:t>
            </a:fld>
            <a:endParaRPr lang="en-GB" dirty="0"/>
          </a:p>
        </p:txBody>
      </p:sp>
    </p:spTree>
    <p:extLst>
      <p:ext uri="{BB962C8B-B14F-4D97-AF65-F5344CB8AC3E}">
        <p14:creationId xmlns:p14="http://schemas.microsoft.com/office/powerpoint/2010/main" val="1411722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1FF5A6-0C90-4AC2-81F4-5369E66D0597}" type="datetimeFigureOut">
              <a:rPr lang="en-GB" smtClean="0"/>
              <a:t>12/10/2015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14BF2C4-B659-40A7-9C2E-581FAA53821F}" type="slidenum">
              <a:rPr lang="en-GB" smtClean="0"/>
              <a:t>‹#›</a:t>
            </a:fld>
            <a:endParaRPr lang="en-GB" dirty="0"/>
          </a:p>
        </p:txBody>
      </p:sp>
    </p:spTree>
    <p:extLst>
      <p:ext uri="{BB962C8B-B14F-4D97-AF65-F5344CB8AC3E}">
        <p14:creationId xmlns:p14="http://schemas.microsoft.com/office/powerpoint/2010/main" val="1261688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FF5A6-0C90-4AC2-81F4-5369E66D0597}" type="datetimeFigureOut">
              <a:rPr lang="en-GB" smtClean="0"/>
              <a:t>12/10/2015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14BF2C4-B659-40A7-9C2E-581FAA53821F}" type="slidenum">
              <a:rPr lang="en-GB" smtClean="0"/>
              <a:t>‹#›</a:t>
            </a:fld>
            <a:endParaRPr lang="en-GB" dirty="0"/>
          </a:p>
        </p:txBody>
      </p:sp>
    </p:spTree>
    <p:extLst>
      <p:ext uri="{BB962C8B-B14F-4D97-AF65-F5344CB8AC3E}">
        <p14:creationId xmlns:p14="http://schemas.microsoft.com/office/powerpoint/2010/main" val="381340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71FF5A6-0C90-4AC2-81F4-5369E66D0597}" type="datetimeFigureOut">
              <a:rPr lang="en-GB" smtClean="0"/>
              <a:t>12/10/2015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14BF2C4-B659-40A7-9C2E-581FAA53821F}" type="slidenum">
              <a:rPr lang="en-GB" smtClean="0"/>
              <a:t>‹#›</a:t>
            </a:fld>
            <a:endParaRPr lang="en-GB" dirty="0"/>
          </a:p>
        </p:txBody>
      </p:sp>
    </p:spTree>
    <p:extLst>
      <p:ext uri="{BB962C8B-B14F-4D97-AF65-F5344CB8AC3E}">
        <p14:creationId xmlns:p14="http://schemas.microsoft.com/office/powerpoint/2010/main" val="1927426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71FF5A6-0C90-4AC2-81F4-5369E66D0597}" type="datetimeFigureOut">
              <a:rPr lang="en-GB" smtClean="0"/>
              <a:t>12/10/2015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14BF2C4-B659-40A7-9C2E-581FAA53821F}" type="slidenum">
              <a:rPr lang="en-GB" smtClean="0"/>
              <a:t>‹#›</a:t>
            </a:fld>
            <a:endParaRPr lang="en-GB" dirty="0"/>
          </a:p>
        </p:txBody>
      </p:sp>
    </p:spTree>
    <p:extLst>
      <p:ext uri="{BB962C8B-B14F-4D97-AF65-F5344CB8AC3E}">
        <p14:creationId xmlns:p14="http://schemas.microsoft.com/office/powerpoint/2010/main" val="1289525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71FF5A6-0C90-4AC2-81F4-5369E66D0597}" type="datetimeFigureOut">
              <a:rPr lang="en-GB" smtClean="0"/>
              <a:t>12/10/2015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14BF2C4-B659-40A7-9C2E-581FAA53821F}" type="slidenum">
              <a:rPr lang="en-GB" smtClean="0"/>
              <a:t>‹#›</a:t>
            </a:fld>
            <a:endParaRPr lang="en-GB" dirty="0"/>
          </a:p>
        </p:txBody>
      </p:sp>
    </p:spTree>
    <p:extLst>
      <p:ext uri="{BB962C8B-B14F-4D97-AF65-F5344CB8AC3E}">
        <p14:creationId xmlns:p14="http://schemas.microsoft.com/office/powerpoint/2010/main" val="1082181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FF5A6-0C90-4AC2-81F4-5369E66D0597}" type="datetimeFigureOut">
              <a:rPr lang="en-GB" smtClean="0"/>
              <a:t>12/10/2015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14BF2C4-B659-40A7-9C2E-581FAA53821F}" type="slidenum">
              <a:rPr lang="en-GB" smtClean="0"/>
              <a:t>‹#›</a:t>
            </a:fld>
            <a:endParaRPr lang="en-GB" dirty="0"/>
          </a:p>
        </p:txBody>
      </p:sp>
    </p:spTree>
    <p:extLst>
      <p:ext uri="{BB962C8B-B14F-4D97-AF65-F5344CB8AC3E}">
        <p14:creationId xmlns:p14="http://schemas.microsoft.com/office/powerpoint/2010/main" val="2218713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FF5A6-0C90-4AC2-81F4-5369E66D0597}" type="datetimeFigureOut">
              <a:rPr lang="en-GB" smtClean="0"/>
              <a:t>12/10/2015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14BF2C4-B659-40A7-9C2E-581FAA53821F}" type="slidenum">
              <a:rPr lang="en-GB" smtClean="0"/>
              <a:t>‹#›</a:t>
            </a:fld>
            <a:endParaRPr lang="en-GB" dirty="0"/>
          </a:p>
        </p:txBody>
      </p:sp>
    </p:spTree>
    <p:extLst>
      <p:ext uri="{BB962C8B-B14F-4D97-AF65-F5344CB8AC3E}">
        <p14:creationId xmlns:p14="http://schemas.microsoft.com/office/powerpoint/2010/main" val="86408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FF5A6-0C90-4AC2-81F4-5369E66D0597}" type="datetimeFigureOut">
              <a:rPr lang="en-GB" smtClean="0"/>
              <a:t>12/10/2015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14BF2C4-B659-40A7-9C2E-581FAA53821F}" type="slidenum">
              <a:rPr lang="en-GB" smtClean="0"/>
              <a:t>‹#›</a:t>
            </a:fld>
            <a:endParaRPr lang="en-GB" dirty="0"/>
          </a:p>
        </p:txBody>
      </p:sp>
    </p:spTree>
    <p:extLst>
      <p:ext uri="{BB962C8B-B14F-4D97-AF65-F5344CB8AC3E}">
        <p14:creationId xmlns:p14="http://schemas.microsoft.com/office/powerpoint/2010/main" val="3130568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1FF5A6-0C90-4AC2-81F4-5369E66D0597}" type="datetimeFigureOut">
              <a:rPr lang="en-GB" smtClean="0"/>
              <a:t>12/10/2015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BF2C4-B659-40A7-9C2E-581FAA53821F}" type="slidenum">
              <a:rPr lang="en-GB" smtClean="0"/>
              <a:t>‹#›</a:t>
            </a:fld>
            <a:endParaRPr lang="en-GB" dirty="0"/>
          </a:p>
        </p:txBody>
      </p:sp>
    </p:spTree>
    <p:extLst>
      <p:ext uri="{BB962C8B-B14F-4D97-AF65-F5344CB8AC3E}">
        <p14:creationId xmlns:p14="http://schemas.microsoft.com/office/powerpoint/2010/main" val="2039395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80316"/>
            <a:ext cx="9144000" cy="2387600"/>
          </a:xfrm>
          <a:solidFill>
            <a:srgbClr val="00B050"/>
          </a:solidFill>
        </p:spPr>
        <p:txBody>
          <a:bodyPr>
            <a:normAutofit fontScale="90000"/>
          </a:bodyPr>
          <a:lstStyle/>
          <a:p>
            <a:r>
              <a:rPr lang="en-GB" dirty="0" smtClean="0"/>
              <a:t>The </a:t>
            </a:r>
            <a:r>
              <a:rPr lang="en-GB" dirty="0" smtClean="0"/>
              <a:t>Proclamation of the Republic  </a:t>
            </a:r>
            <a:r>
              <a:rPr lang="en-GB" dirty="0" smtClean="0"/>
              <a:t/>
            </a:r>
            <a:br>
              <a:rPr lang="en-GB" dirty="0" smtClean="0"/>
            </a:br>
            <a:endParaRPr lang="en-GB" dirty="0"/>
          </a:p>
        </p:txBody>
      </p:sp>
      <p:sp>
        <p:nvSpPr>
          <p:cNvPr id="3" name="Subtitle 2"/>
          <p:cNvSpPr>
            <a:spLocks noGrp="1"/>
          </p:cNvSpPr>
          <p:nvPr>
            <p:ph type="subTitle" idx="1"/>
          </p:nvPr>
        </p:nvSpPr>
        <p:spPr>
          <a:solidFill>
            <a:srgbClr val="FFC000"/>
          </a:solidFill>
        </p:spPr>
        <p:txBody>
          <a:bodyPr/>
          <a:lstStyle/>
          <a:p>
            <a:r>
              <a:rPr lang="en-GB" dirty="0" smtClean="0"/>
              <a:t>By Valerie King</a:t>
            </a:r>
            <a:endParaRPr lang="en-GB" dirty="0"/>
          </a:p>
        </p:txBody>
      </p:sp>
    </p:spTree>
    <p:extLst>
      <p:ext uri="{BB962C8B-B14F-4D97-AF65-F5344CB8AC3E}">
        <p14:creationId xmlns:p14="http://schemas.microsoft.com/office/powerpoint/2010/main" val="1372251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2330" y="405467"/>
            <a:ext cx="10515600" cy="1325563"/>
          </a:xfrm>
          <a:solidFill>
            <a:srgbClr val="00B050"/>
          </a:solidFill>
        </p:spPr>
        <p:txBody>
          <a:bodyPr/>
          <a:lstStyle/>
          <a:p>
            <a:r>
              <a:rPr lang="en-GB" dirty="0" smtClean="0"/>
              <a:t>Our </a:t>
            </a:r>
            <a:r>
              <a:rPr lang="en-GB" dirty="0" smtClean="0"/>
              <a:t>Proclamation </a:t>
            </a:r>
            <a:endParaRPr lang="en-GB" dirty="0"/>
          </a:p>
        </p:txBody>
      </p:sp>
      <p:sp>
        <p:nvSpPr>
          <p:cNvPr id="3" name="Content Placeholder 2"/>
          <p:cNvSpPr>
            <a:spLocks noGrp="1"/>
          </p:cNvSpPr>
          <p:nvPr>
            <p:ph idx="1"/>
          </p:nvPr>
        </p:nvSpPr>
        <p:spPr>
          <a:solidFill>
            <a:srgbClr val="FFC000"/>
          </a:solidFill>
        </p:spPr>
        <p:txBody>
          <a:bodyPr>
            <a:normAutofit/>
          </a:bodyPr>
          <a:lstStyle/>
          <a:p>
            <a:endParaRPr lang="en-GB" sz="3600" dirty="0" smtClean="0"/>
          </a:p>
          <a:p>
            <a:pPr marL="0" indent="0">
              <a:buNone/>
            </a:pPr>
            <a:r>
              <a:rPr lang="en-GB" sz="3600" dirty="0"/>
              <a:t>The Proclamation expressed the hopes and plans of the revolutionaries. Its </a:t>
            </a:r>
            <a:r>
              <a:rPr lang="en-GB" sz="3600" dirty="0" smtClean="0"/>
              <a:t>purpose </a:t>
            </a:r>
            <a:r>
              <a:rPr lang="en-GB" sz="3600" dirty="0"/>
              <a:t>was to declare that an independent Irish Republic had been established and that a </a:t>
            </a:r>
            <a:r>
              <a:rPr lang="en-GB" sz="3600" dirty="0" smtClean="0"/>
              <a:t>temporary government </a:t>
            </a:r>
            <a:r>
              <a:rPr lang="en-GB" sz="3600" dirty="0"/>
              <a:t>had been appointed - </a:t>
            </a:r>
            <a:r>
              <a:rPr lang="en-GB" sz="3600" dirty="0" smtClean="0"/>
              <a:t>i.e. the </a:t>
            </a:r>
            <a:r>
              <a:rPr lang="en-GB" sz="3600" dirty="0"/>
              <a:t>seven members of the </a:t>
            </a:r>
            <a:r>
              <a:rPr lang="en-GB" sz="3600" dirty="0" smtClean="0"/>
              <a:t>Council. </a:t>
            </a:r>
            <a:endParaRPr lang="en-GB" sz="3600" dirty="0"/>
          </a:p>
        </p:txBody>
      </p:sp>
    </p:spTree>
    <p:extLst>
      <p:ext uri="{BB962C8B-B14F-4D97-AF65-F5344CB8AC3E}">
        <p14:creationId xmlns:p14="http://schemas.microsoft.com/office/powerpoint/2010/main" val="1751712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0996"/>
            <a:ext cx="10515600" cy="1325563"/>
          </a:xfrm>
          <a:solidFill>
            <a:srgbClr val="00B050"/>
          </a:solidFill>
        </p:spPr>
        <p:txBody>
          <a:bodyPr/>
          <a:lstStyle/>
          <a:p>
            <a:r>
              <a:rPr lang="en-GB" dirty="0" smtClean="0"/>
              <a:t>The Proclamation of Ireland</a:t>
            </a:r>
            <a:endParaRPr lang="en-GB" dirty="0"/>
          </a:p>
        </p:txBody>
      </p:sp>
      <p:sp>
        <p:nvSpPr>
          <p:cNvPr id="3" name="Content Placeholder 2"/>
          <p:cNvSpPr>
            <a:spLocks noGrp="1"/>
          </p:cNvSpPr>
          <p:nvPr>
            <p:ph idx="1"/>
          </p:nvPr>
        </p:nvSpPr>
        <p:spPr>
          <a:solidFill>
            <a:srgbClr val="FFC000"/>
          </a:solidFill>
        </p:spPr>
        <p:txBody>
          <a:bodyPr/>
          <a:lstStyle/>
          <a:p>
            <a:r>
              <a:rPr lang="en-GB" sz="3200" dirty="0"/>
              <a:t>Ireland’s ‘national right to freedom and sovereignty’ was powerfully asserted. Though a tiny minority, the rebels claimed: ‘Ireland through us summons her children to her flag’ and could thus ‘prove itself worthy of </a:t>
            </a:r>
            <a:r>
              <a:rPr lang="en-GB" sz="3200" dirty="0" smtClean="0"/>
              <a:t>its august </a:t>
            </a:r>
            <a:r>
              <a:rPr lang="en-GB" sz="3200" dirty="0"/>
              <a:t>destiny’. This appeal for support sprang from their conviction that they were acting in the country’s best interests</a:t>
            </a:r>
            <a:r>
              <a:rPr lang="en-GB" sz="3200" dirty="0" smtClean="0"/>
              <a:t>.</a:t>
            </a:r>
          </a:p>
          <a:p>
            <a:endParaRPr lang="en-GB" sz="3200" dirty="0"/>
          </a:p>
          <a:p>
            <a:r>
              <a:rPr lang="en-GB" sz="3200" dirty="0" smtClean="0"/>
              <a:t>They didn’t have much support from the public however. </a:t>
            </a:r>
            <a:endParaRPr lang="en-GB" sz="3200" dirty="0"/>
          </a:p>
          <a:p>
            <a:pPr marL="0" indent="0">
              <a:buNone/>
            </a:pPr>
            <a:endParaRPr lang="en-GB" dirty="0"/>
          </a:p>
        </p:txBody>
      </p:sp>
    </p:spTree>
    <p:extLst>
      <p:ext uri="{BB962C8B-B14F-4D97-AF65-F5344CB8AC3E}">
        <p14:creationId xmlns:p14="http://schemas.microsoft.com/office/powerpoint/2010/main" val="830324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GB" dirty="0" smtClean="0"/>
              <a:t>Our Proclamation</a:t>
            </a:r>
            <a:endParaRPr lang="en-GB" dirty="0"/>
          </a:p>
        </p:txBody>
      </p:sp>
      <p:sp>
        <p:nvSpPr>
          <p:cNvPr id="3" name="Content Placeholder 2"/>
          <p:cNvSpPr>
            <a:spLocks noGrp="1"/>
          </p:cNvSpPr>
          <p:nvPr>
            <p:ph idx="1"/>
          </p:nvPr>
        </p:nvSpPr>
        <p:spPr>
          <a:solidFill>
            <a:srgbClr val="FFC000"/>
          </a:solidFill>
        </p:spPr>
        <p:txBody>
          <a:bodyPr>
            <a:normAutofit/>
          </a:bodyPr>
          <a:lstStyle/>
          <a:p>
            <a:pPr marL="0" indent="0">
              <a:buNone/>
            </a:pPr>
            <a:r>
              <a:rPr lang="en-GB" sz="3200" dirty="0" smtClean="0"/>
              <a:t>The Easter Rising was not as successful as the IRB had hoped it would be. The proclamation was not received as well as they has hoped it would be by the public. </a:t>
            </a:r>
          </a:p>
          <a:p>
            <a:pPr marL="0" indent="0">
              <a:buNone/>
            </a:pPr>
            <a:endParaRPr lang="en-GB" sz="3200" dirty="0"/>
          </a:p>
          <a:p>
            <a:pPr marL="0" indent="0">
              <a:buNone/>
            </a:pPr>
            <a:r>
              <a:rPr lang="en-GB" sz="3200" dirty="0" smtClean="0"/>
              <a:t>The seven signatories were executed.</a:t>
            </a:r>
            <a:endParaRPr lang="en-GB" sz="3200" dirty="0"/>
          </a:p>
        </p:txBody>
      </p:sp>
    </p:spTree>
    <p:extLst>
      <p:ext uri="{BB962C8B-B14F-4D97-AF65-F5344CB8AC3E}">
        <p14:creationId xmlns:p14="http://schemas.microsoft.com/office/powerpoint/2010/main" val="3518713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412" y="351678"/>
            <a:ext cx="10515600" cy="1325563"/>
          </a:xfrm>
          <a:solidFill>
            <a:srgbClr val="00B050"/>
          </a:solidFill>
        </p:spPr>
        <p:txBody>
          <a:bodyPr/>
          <a:lstStyle/>
          <a:p>
            <a:r>
              <a:rPr lang="en-GB" dirty="0" smtClean="0"/>
              <a:t>The Irish Proclamation </a:t>
            </a:r>
            <a:r>
              <a:rPr lang="en-GB" dirty="0" smtClean="0"/>
              <a:t>:</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32410" y="1677241"/>
            <a:ext cx="3496237" cy="5202734"/>
          </a:xfrm>
        </p:spPr>
      </p:pic>
    </p:spTree>
    <p:extLst>
      <p:ext uri="{BB962C8B-B14F-4D97-AF65-F5344CB8AC3E}">
        <p14:creationId xmlns:p14="http://schemas.microsoft.com/office/powerpoint/2010/main" val="2981947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r>
              <a:rPr lang="en-GB" dirty="0" smtClean="0"/>
              <a:t>What was the Irish Proclamation?</a:t>
            </a:r>
            <a:endParaRPr lang="en-GB" dirty="0"/>
          </a:p>
        </p:txBody>
      </p:sp>
      <p:sp>
        <p:nvSpPr>
          <p:cNvPr id="3" name="Content Placeholder 2"/>
          <p:cNvSpPr>
            <a:spLocks noGrp="1"/>
          </p:cNvSpPr>
          <p:nvPr>
            <p:ph idx="1"/>
          </p:nvPr>
        </p:nvSpPr>
        <p:spPr>
          <a:xfrm>
            <a:off x="838200" y="1960095"/>
            <a:ext cx="10515600" cy="4351338"/>
          </a:xfrm>
          <a:solidFill>
            <a:srgbClr val="00B050"/>
          </a:solidFill>
        </p:spPr>
        <p:txBody>
          <a:bodyPr/>
          <a:lstStyle/>
          <a:p>
            <a:r>
              <a:rPr lang="en-GB" sz="3600" dirty="0" smtClean="0"/>
              <a:t>The Proclamation was a document created by Patrick </a:t>
            </a:r>
            <a:r>
              <a:rPr lang="en-GB" sz="3600" dirty="0" err="1" smtClean="0"/>
              <a:t>Pearse</a:t>
            </a:r>
            <a:r>
              <a:rPr lang="en-GB" sz="3600" dirty="0"/>
              <a:t> </a:t>
            </a:r>
            <a:r>
              <a:rPr lang="en-GB" sz="3600" dirty="0" smtClean="0"/>
              <a:t>and his friends in the Irish Republican Brotherhood.</a:t>
            </a:r>
          </a:p>
          <a:p>
            <a:r>
              <a:rPr lang="en-GB" sz="3600" dirty="0" smtClean="0"/>
              <a:t>They stated their hopes and dreams for Ireland in this document.</a:t>
            </a:r>
          </a:p>
          <a:p>
            <a:pPr marL="0" indent="0">
              <a:buNone/>
            </a:pPr>
            <a:endParaRPr lang="en-GB" dirty="0" smtClean="0"/>
          </a:p>
          <a:p>
            <a:endParaRPr lang="en-GB" dirty="0" smtClean="0"/>
          </a:p>
          <a:p>
            <a:endParaRPr lang="en-GB" dirty="0"/>
          </a:p>
        </p:txBody>
      </p:sp>
    </p:spTree>
    <p:extLst>
      <p:ext uri="{BB962C8B-B14F-4D97-AF65-F5344CB8AC3E}">
        <p14:creationId xmlns:p14="http://schemas.microsoft.com/office/powerpoint/2010/main" val="1118329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r>
              <a:rPr lang="en-GB" dirty="0" smtClean="0"/>
              <a:t>What was the Irish Proclamation?</a:t>
            </a:r>
            <a:endParaRPr lang="en-GB" dirty="0"/>
          </a:p>
        </p:txBody>
      </p:sp>
      <p:sp>
        <p:nvSpPr>
          <p:cNvPr id="3" name="Content Placeholder 2"/>
          <p:cNvSpPr>
            <a:spLocks noGrp="1"/>
          </p:cNvSpPr>
          <p:nvPr>
            <p:ph idx="1"/>
          </p:nvPr>
        </p:nvSpPr>
        <p:spPr>
          <a:xfrm>
            <a:off x="838200" y="1960095"/>
            <a:ext cx="10515600" cy="4351338"/>
          </a:xfrm>
          <a:solidFill>
            <a:srgbClr val="00B050"/>
          </a:solidFill>
        </p:spPr>
        <p:txBody>
          <a:bodyPr/>
          <a:lstStyle/>
          <a:p>
            <a:pPr marL="0" indent="0">
              <a:buNone/>
            </a:pPr>
            <a:r>
              <a:rPr lang="en-GB" sz="3600" dirty="0"/>
              <a:t>The drafting of the Proclamation was one of the final steps taken by the Irish Republican Brotherhood Military Council who planned </a:t>
            </a:r>
            <a:r>
              <a:rPr lang="en-GB" sz="3600" dirty="0" smtClean="0"/>
              <a:t>the Easter </a:t>
            </a:r>
            <a:r>
              <a:rPr lang="en-GB" sz="3600" dirty="0"/>
              <a:t>Rising</a:t>
            </a:r>
            <a:r>
              <a:rPr lang="en-GB" dirty="0"/>
              <a:t>. </a:t>
            </a:r>
            <a:endParaRPr lang="en-GB" dirty="0" smtClean="0"/>
          </a:p>
          <a:p>
            <a:endParaRPr lang="en-GB" dirty="0" smtClean="0"/>
          </a:p>
          <a:p>
            <a:endParaRPr lang="en-GB" dirty="0"/>
          </a:p>
        </p:txBody>
      </p:sp>
    </p:spTree>
    <p:extLst>
      <p:ext uri="{BB962C8B-B14F-4D97-AF65-F5344CB8AC3E}">
        <p14:creationId xmlns:p14="http://schemas.microsoft.com/office/powerpoint/2010/main" val="1156912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flipV="1">
            <a:off x="484094" y="3235363"/>
            <a:ext cx="45719" cy="45719"/>
          </a:xfrm>
          <a:prstGeom prst="rect">
            <a:avLst/>
          </a:prstGeom>
          <a:solidFill>
            <a:srgbClr val="00B050"/>
          </a:solidFill>
        </p:spPr>
        <p:txBody>
          <a:bodyPr wrap="square" rtlCol="0">
            <a:spAutoFit/>
          </a:bodyPr>
          <a:lstStyle/>
          <a:p>
            <a:endParaRPr lang="en-GB" dirty="0"/>
          </a:p>
        </p:txBody>
      </p:sp>
      <p:sp>
        <p:nvSpPr>
          <p:cNvPr id="9" name="Title 8"/>
          <p:cNvSpPr>
            <a:spLocks noGrp="1"/>
          </p:cNvSpPr>
          <p:nvPr>
            <p:ph type="title"/>
          </p:nvPr>
        </p:nvSpPr>
        <p:spPr>
          <a:solidFill>
            <a:srgbClr val="FFC000"/>
          </a:solidFill>
        </p:spPr>
        <p:txBody>
          <a:bodyPr/>
          <a:lstStyle/>
          <a:p>
            <a:r>
              <a:rPr lang="en-GB" dirty="0" smtClean="0"/>
              <a:t>The Irish Proclamation </a:t>
            </a:r>
            <a:endParaRPr lang="en-GB" dirty="0"/>
          </a:p>
        </p:txBody>
      </p:sp>
      <p:sp>
        <p:nvSpPr>
          <p:cNvPr id="10" name="Content Placeholder 9"/>
          <p:cNvSpPr>
            <a:spLocks noGrp="1"/>
          </p:cNvSpPr>
          <p:nvPr>
            <p:ph idx="1"/>
          </p:nvPr>
        </p:nvSpPr>
        <p:spPr>
          <a:solidFill>
            <a:srgbClr val="00B050"/>
          </a:solidFill>
        </p:spPr>
        <p:txBody>
          <a:bodyPr>
            <a:normAutofit fontScale="85000" lnSpcReduction="20000"/>
          </a:bodyPr>
          <a:lstStyle/>
          <a:p>
            <a:r>
              <a:rPr lang="en-GB" sz="4400" dirty="0"/>
              <a:t>The seven signatories of the Irish Proclamation </a:t>
            </a:r>
            <a:r>
              <a:rPr lang="en-GB" sz="4400" dirty="0" smtClean="0"/>
              <a:t>are Padraig </a:t>
            </a:r>
            <a:r>
              <a:rPr lang="en-GB" sz="4400" dirty="0" err="1"/>
              <a:t>Pearse</a:t>
            </a:r>
            <a:r>
              <a:rPr lang="en-GB" sz="4400" dirty="0"/>
              <a:t>, James Connolly, Thomas Clarke, Thomas </a:t>
            </a:r>
            <a:r>
              <a:rPr lang="en-GB" sz="4400" dirty="0" err="1"/>
              <a:t>MacDonagh</a:t>
            </a:r>
            <a:r>
              <a:rPr lang="en-GB" sz="4400" dirty="0"/>
              <a:t>, Sean </a:t>
            </a:r>
            <a:r>
              <a:rPr lang="en-GB" sz="4400" dirty="0" err="1"/>
              <a:t>MacDermott</a:t>
            </a:r>
            <a:r>
              <a:rPr lang="en-GB" sz="4400" dirty="0"/>
              <a:t>, Joseph Plunkett &amp; </a:t>
            </a:r>
            <a:r>
              <a:rPr lang="en-GB" sz="4400" dirty="0" err="1"/>
              <a:t>Eamonn</a:t>
            </a:r>
            <a:r>
              <a:rPr lang="en-GB" sz="4400" dirty="0"/>
              <a:t> </a:t>
            </a:r>
            <a:r>
              <a:rPr lang="en-GB" sz="4400" dirty="0" err="1"/>
              <a:t>Ceannt</a:t>
            </a:r>
            <a:r>
              <a:rPr lang="en-GB" sz="4400" dirty="0"/>
              <a:t> </a:t>
            </a:r>
            <a:br>
              <a:rPr lang="en-GB" sz="4400" dirty="0"/>
            </a:br>
            <a:r>
              <a:rPr lang="en-GB" sz="4400" dirty="0"/>
              <a:t>All of the above men were executed by the British Government for their efforts in trying to secure a free Ireland! </a:t>
            </a:r>
            <a:endParaRPr lang="en-GB" sz="4400" dirty="0"/>
          </a:p>
          <a:p>
            <a:r>
              <a:rPr lang="en-GB" sz="4400" dirty="0" smtClean="0"/>
              <a:t>Easter </a:t>
            </a:r>
            <a:r>
              <a:rPr lang="en-GB" sz="4400" dirty="0"/>
              <a:t>Monday, April 24</a:t>
            </a:r>
            <a:r>
              <a:rPr lang="en-GB" sz="4400" baseline="30000" dirty="0"/>
              <a:t>th</a:t>
            </a:r>
            <a:r>
              <a:rPr lang="en-GB" sz="4400" dirty="0"/>
              <a:t>, 1916, from the steps of the General Post Office </a:t>
            </a:r>
            <a:r>
              <a:rPr lang="en-GB" sz="4400" dirty="0" smtClean="0"/>
              <a:t>,Patrick </a:t>
            </a:r>
            <a:r>
              <a:rPr lang="en-GB" sz="4400" dirty="0" err="1"/>
              <a:t>Pearse</a:t>
            </a:r>
            <a:r>
              <a:rPr lang="en-GB" sz="4400" dirty="0"/>
              <a:t> read the Proclamation of the </a:t>
            </a:r>
            <a:r>
              <a:rPr lang="en-GB" sz="4400" dirty="0" smtClean="0"/>
              <a:t>Republic.</a:t>
            </a:r>
            <a:endParaRPr lang="en-GB" sz="4400" dirty="0"/>
          </a:p>
        </p:txBody>
      </p:sp>
    </p:spTree>
    <p:extLst>
      <p:ext uri="{BB962C8B-B14F-4D97-AF65-F5344CB8AC3E}">
        <p14:creationId xmlns:p14="http://schemas.microsoft.com/office/powerpoint/2010/main" val="2254695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r>
              <a:rPr lang="en-GB" dirty="0" smtClean="0"/>
              <a:t>What was the Irish Proclamation?</a:t>
            </a:r>
            <a:endParaRPr lang="en-GB" dirty="0"/>
          </a:p>
        </p:txBody>
      </p:sp>
      <p:sp>
        <p:nvSpPr>
          <p:cNvPr id="3" name="Content Placeholder 2"/>
          <p:cNvSpPr>
            <a:spLocks noGrp="1"/>
          </p:cNvSpPr>
          <p:nvPr>
            <p:ph idx="1"/>
          </p:nvPr>
        </p:nvSpPr>
        <p:spPr>
          <a:xfrm>
            <a:off x="838200" y="1960095"/>
            <a:ext cx="10515600" cy="4351338"/>
          </a:xfrm>
          <a:solidFill>
            <a:srgbClr val="00B050"/>
          </a:solidFill>
        </p:spPr>
        <p:txBody>
          <a:bodyPr/>
          <a:lstStyle/>
          <a:p>
            <a:pPr marL="0" indent="0">
              <a:buNone/>
            </a:pPr>
            <a:endParaRPr lang="en-GB" dirty="0" smtClean="0"/>
          </a:p>
          <a:p>
            <a:r>
              <a:rPr lang="en-GB" sz="3600" dirty="0" smtClean="0"/>
              <a:t>By signing this document, the men </a:t>
            </a:r>
            <a:r>
              <a:rPr lang="en-GB" sz="3600" dirty="0"/>
              <a:t>were </a:t>
            </a:r>
            <a:r>
              <a:rPr lang="en-GB" sz="3600" dirty="0" smtClean="0"/>
              <a:t>guaranteeing </a:t>
            </a:r>
            <a:r>
              <a:rPr lang="en-GB" sz="3600" dirty="0"/>
              <a:t>that they would face the firing squad should the insurrection fail. </a:t>
            </a:r>
            <a:r>
              <a:rPr lang="en-GB" sz="3600" dirty="0" smtClean="0"/>
              <a:t> They were very brave.</a:t>
            </a:r>
            <a:endParaRPr lang="en-GB" sz="3600" dirty="0"/>
          </a:p>
        </p:txBody>
      </p:sp>
    </p:spTree>
    <p:extLst>
      <p:ext uri="{BB962C8B-B14F-4D97-AF65-F5344CB8AC3E}">
        <p14:creationId xmlns:p14="http://schemas.microsoft.com/office/powerpoint/2010/main" val="3844688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r>
              <a:rPr lang="en-GB" dirty="0" smtClean="0"/>
              <a:t>Patrick </a:t>
            </a:r>
            <a:r>
              <a:rPr lang="en-GB" dirty="0" err="1" smtClean="0"/>
              <a:t>Pearse</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79377" y="1855695"/>
            <a:ext cx="4773706" cy="4567152"/>
          </a:xfrm>
          <a:solidFill>
            <a:srgbClr val="00B050"/>
          </a:solidFill>
        </p:spPr>
      </p:pic>
    </p:spTree>
    <p:extLst>
      <p:ext uri="{BB962C8B-B14F-4D97-AF65-F5344CB8AC3E}">
        <p14:creationId xmlns:p14="http://schemas.microsoft.com/office/powerpoint/2010/main" val="1725817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GB" dirty="0" smtClean="0"/>
              <a:t>The Irish Proclamation </a:t>
            </a:r>
            <a:endParaRPr lang="en-GB" dirty="0"/>
          </a:p>
        </p:txBody>
      </p:sp>
      <p:sp>
        <p:nvSpPr>
          <p:cNvPr id="3" name="Content Placeholder 2"/>
          <p:cNvSpPr>
            <a:spLocks noGrp="1"/>
          </p:cNvSpPr>
          <p:nvPr>
            <p:ph idx="1"/>
          </p:nvPr>
        </p:nvSpPr>
        <p:spPr>
          <a:solidFill>
            <a:srgbClr val="FFC000"/>
          </a:solidFill>
        </p:spPr>
        <p:txBody>
          <a:bodyPr/>
          <a:lstStyle/>
          <a:p>
            <a:r>
              <a:rPr lang="en-GB" sz="3200" dirty="0"/>
              <a:t>As arranged, at 12:45 on Easter Monday, </a:t>
            </a:r>
            <a:r>
              <a:rPr lang="en-GB" sz="3200" dirty="0" err="1"/>
              <a:t>Pearse</a:t>
            </a:r>
            <a:r>
              <a:rPr lang="en-GB" sz="3200" dirty="0"/>
              <a:t> accompanied by an armed guard stood on the step outside the GPO and read the Proclamation. Though the occasion was momentous, the crowd </a:t>
            </a:r>
            <a:r>
              <a:rPr lang="en-GB" sz="3200" dirty="0" smtClean="0"/>
              <a:t>were not interested. </a:t>
            </a:r>
            <a:r>
              <a:rPr lang="en-GB" sz="3200" dirty="0"/>
              <a:t>There were a few </a:t>
            </a:r>
            <a:r>
              <a:rPr lang="en-GB" sz="3200" dirty="0" smtClean="0"/>
              <a:t>cheers </a:t>
            </a:r>
            <a:r>
              <a:rPr lang="en-GB" sz="3200" dirty="0"/>
              <a:t>but </a:t>
            </a:r>
            <a:r>
              <a:rPr lang="en-GB" sz="3200" dirty="0" smtClean="0"/>
              <a:t>no-one really cared.</a:t>
            </a:r>
          </a:p>
          <a:p>
            <a:endParaRPr lang="en-GB" dirty="0"/>
          </a:p>
        </p:txBody>
      </p:sp>
    </p:spTree>
    <p:extLst>
      <p:ext uri="{BB962C8B-B14F-4D97-AF65-F5344CB8AC3E}">
        <p14:creationId xmlns:p14="http://schemas.microsoft.com/office/powerpoint/2010/main" val="2381715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GB" dirty="0" smtClean="0"/>
              <a:t>Easter Monday</a:t>
            </a:r>
            <a:endParaRPr lang="en-GB" dirty="0"/>
          </a:p>
        </p:txBody>
      </p:sp>
      <p:sp>
        <p:nvSpPr>
          <p:cNvPr id="3" name="Content Placeholder 2"/>
          <p:cNvSpPr>
            <a:spLocks noGrp="1"/>
          </p:cNvSpPr>
          <p:nvPr>
            <p:ph idx="1"/>
          </p:nvPr>
        </p:nvSpPr>
        <p:spPr>
          <a:solidFill>
            <a:srgbClr val="FFC000"/>
          </a:solidFill>
        </p:spPr>
        <p:txBody>
          <a:bodyPr>
            <a:normAutofit/>
          </a:bodyPr>
          <a:lstStyle/>
          <a:p>
            <a:r>
              <a:rPr lang="en-GB" sz="3600" dirty="0"/>
              <a:t>On the 24</a:t>
            </a:r>
            <a:r>
              <a:rPr lang="en-GB" sz="3600" baseline="30000" dirty="0"/>
              <a:t>th</a:t>
            </a:r>
            <a:r>
              <a:rPr lang="en-GB" sz="3600" dirty="0"/>
              <a:t> of April, Easter Monday 1916, about 2,000 Irish Volunteers and 200 from the Irish Citizen Army occupied the General Post Office (GPO) as well as other important buildings in Dublin city. </a:t>
            </a:r>
            <a:r>
              <a:rPr lang="en-GB" sz="3600" dirty="0" smtClean="0"/>
              <a:t>They </a:t>
            </a:r>
            <a:r>
              <a:rPr lang="en-GB" sz="3600" dirty="0"/>
              <a:t>proclaimed the Irish Republic, read the Proclamation and raised the Irish flag for the first time.</a:t>
            </a:r>
            <a:endParaRPr lang="en-GB" sz="3600" dirty="0" smtClean="0"/>
          </a:p>
        </p:txBody>
      </p:sp>
    </p:spTree>
    <p:extLst>
      <p:ext uri="{BB962C8B-B14F-4D97-AF65-F5344CB8AC3E}">
        <p14:creationId xmlns:p14="http://schemas.microsoft.com/office/powerpoint/2010/main" val="2534350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419</Words>
  <Application>Microsoft Office PowerPoint</Application>
  <PresentationFormat>Widescreen</PresentationFormat>
  <Paragraphs>31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The Proclamation of the Republic   </vt:lpstr>
      <vt:lpstr>The Irish Proclamation :</vt:lpstr>
      <vt:lpstr>What was the Irish Proclamation?</vt:lpstr>
      <vt:lpstr>What was the Irish Proclamation?</vt:lpstr>
      <vt:lpstr>The Irish Proclamation </vt:lpstr>
      <vt:lpstr>What was the Irish Proclamation?</vt:lpstr>
      <vt:lpstr>Patrick Pearse</vt:lpstr>
      <vt:lpstr>The Irish Proclamation </vt:lpstr>
      <vt:lpstr>Easter Monday</vt:lpstr>
      <vt:lpstr>Our Proclamation </vt:lpstr>
      <vt:lpstr>The Proclamation of Ireland</vt:lpstr>
      <vt:lpstr>Our Proclamation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Irish Tricolour</dc:title>
  <dc:creator>kingvalerie</dc:creator>
  <cp:lastModifiedBy>kingvalerie</cp:lastModifiedBy>
  <cp:revision>5</cp:revision>
  <dcterms:created xsi:type="dcterms:W3CDTF">2015-10-10T18:45:52Z</dcterms:created>
  <dcterms:modified xsi:type="dcterms:W3CDTF">2015-10-12T17:46:26Z</dcterms:modified>
</cp:coreProperties>
</file>